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388" r:id="rId4"/>
    <p:sldId id="385" r:id="rId5"/>
    <p:sldId id="398" r:id="rId6"/>
    <p:sldId id="397" r:id="rId7"/>
    <p:sldId id="399" r:id="rId8"/>
    <p:sldId id="386" r:id="rId9"/>
    <p:sldId id="389" r:id="rId10"/>
    <p:sldId id="390" r:id="rId11"/>
    <p:sldId id="401" r:id="rId12"/>
    <p:sldId id="402" r:id="rId13"/>
    <p:sldId id="400" r:id="rId14"/>
  </p:sldIdLst>
  <p:sldSz cx="9144000" cy="5143500" type="screen16x9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Century Gothic" pitchFamily="34" charset="0"/>
      <p:regular r:id="rId20"/>
      <p:bold r:id="rId21"/>
      <p:italic r:id="rId22"/>
      <p:boldItalic r:id="rId23"/>
    </p:embeddedFont>
    <p:embeddedFont>
      <p:font typeface="Arial Narrow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921" autoAdjust="0"/>
    <p:restoredTop sz="94660"/>
  </p:normalViewPr>
  <p:slideViewPr>
    <p:cSldViewPr snapToGrid="0">
      <p:cViewPr>
        <p:scale>
          <a:sx n="100" d="100"/>
          <a:sy n="100" d="100"/>
        </p:scale>
        <p:origin x="-840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01/06/2022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Segmentação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Imagens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4060" y="2352267"/>
            <a:ext cx="2205354" cy="2205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2" name="Picture 2" descr="Graph cut approach for image segmentation. a-b) Image is defined as a... | 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58" y="1727679"/>
            <a:ext cx="7127399" cy="2068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xploring Cross-Image Pixel Contrast for Semantic Segment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312480"/>
            <a:ext cx="7662040" cy="383102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br>
              <a:rPr lang="pt-BR" sz="2200" dirty="0" smtClean="0">
                <a:latin typeface="Arial Narrow" pitchFamily="34" charset="0"/>
                <a:sym typeface="Wingdings" pitchFamily="2" charset="2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/>
            </a:r>
            <a:br>
              <a:rPr lang="pt-BR" sz="2200" dirty="0" smtClean="0">
                <a:latin typeface="Arial Narrow" pitchFamily="34" charset="0"/>
                <a:sym typeface="Wingdings" pitchFamily="2" charset="2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br>
              <a:rPr lang="pt-BR" sz="2200" dirty="0" smtClean="0">
                <a:latin typeface="Arial Narrow" pitchFamily="34" charset="0"/>
                <a:sym typeface="Wingdings" pitchFamily="2" charset="2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/>
            </a:r>
            <a:br>
              <a:rPr lang="pt-BR" sz="2200" dirty="0" smtClean="0">
                <a:latin typeface="Arial Narrow" pitchFamily="34" charset="0"/>
                <a:sym typeface="Wingdings" pitchFamily="2" charset="2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Influence of normalization and color features on super-pixel  classification: application to cytological image segmentation | SpringerLi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" y="1657350"/>
            <a:ext cx="7105585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Obrigado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004359" y="1970227"/>
            <a:ext cx="438573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</a:t>
            </a:r>
            <a:r>
              <a:rPr lang="en-US" sz="1800" b="1" i="1" dirty="0" smtClean="0">
                <a:solidFill>
                  <a:srgbClr val="FFFF00"/>
                </a:solidFill>
              </a:rPr>
              <a:t>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1" dirty="0" smtClean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 smtClean="0">
                <a:solidFill>
                  <a:schemeClr val="bg1"/>
                </a:solidFill>
              </a:rPr>
              <a:t>	         </a:t>
            </a:r>
            <a:r>
              <a:rPr lang="en-US" sz="1800" b="1" dirty="0" smtClean="0">
                <a:solidFill>
                  <a:schemeClr val="bg1"/>
                </a:solidFill>
              </a:rPr>
              <a:t>Prof. Dr. Diego Bruno</a:t>
            </a:r>
            <a:endParaRPr sz="1800" b="1" i="1">
              <a:solidFill>
                <a:schemeClr val="bg1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Segmentação 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 Imagens</a:t>
            </a:r>
            <a:endParaRPr lang="pt-BR" sz="4200" b="1" dirty="0" smtClean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109134" y="250362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0347" y="0"/>
            <a:ext cx="3810000" cy="3810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52" name="Picture 4" descr="Review: PSPNet — Winner in ILSVRC 2016 (Semantic Segmentation / Scene  Parsing) | by Sik-Ho Tsang | Towards Data Scienc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10093"/>
            <a:ext cx="6177516" cy="4133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02" name="Picture 2" descr="Deep Learning GIFs with Sound | Gfyca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33107"/>
            <a:ext cx="7081285" cy="3446672"/>
          </a:xfrm>
          <a:prstGeom prst="rect">
            <a:avLst/>
          </a:prstGeom>
          <a:noFill/>
        </p:spPr>
      </p:pic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Onde tudo 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Começou...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109134" y="250362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Filtro de detecção de bordas: Filtro de </a:t>
            </a:r>
            <a:r>
              <a:rPr lang="pt-BR" sz="2200" dirty="0" err="1" smtClean="0">
                <a:latin typeface="Arial Narrow" pitchFamily="34" charset="0"/>
                <a:sym typeface="Wingdings" pitchFamily="2" charset="2"/>
              </a:rPr>
              <a:t>Sobel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90" name="Picture 2" descr="Sobel edge detector | Mart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8831"/>
            <a:ext cx="6686550" cy="3494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Filtro de detecção de bordas: Filtro de </a:t>
            </a:r>
            <a:r>
              <a:rPr lang="pt-BR" sz="2200" dirty="0" err="1" smtClean="0">
                <a:latin typeface="Arial Narrow" pitchFamily="34" charset="0"/>
                <a:sym typeface="Wingdings" pitchFamily="2" charset="2"/>
              </a:rPr>
              <a:t>Sobel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914" name="Picture 2" descr="Feature Detectors - Sobel Edge Detecto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1075" y="2166937"/>
            <a:ext cx="2451793" cy="1147763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28776"/>
            <a:ext cx="2047643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4900" y="1547813"/>
            <a:ext cx="2757488" cy="2851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Segmentação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28" name="Picture 4" descr="Graph based Image Segmentation | A Simple Programmer'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88558"/>
            <a:ext cx="6767352" cy="3654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Arquitetura de uma </a:t>
            </a:r>
            <a:r>
              <a:rPr lang="pt-BR" sz="2200" i="1" dirty="0" err="1" smtClean="0">
                <a:latin typeface="Arial Narrow" pitchFamily="34" charset="0"/>
                <a:sym typeface="Wingdings" pitchFamily="2" charset="2"/>
              </a:rPr>
              <a:t>Deep</a:t>
            </a:r>
            <a:r>
              <a:rPr lang="pt-BR" sz="2200" i="1" dirty="0" smtClean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i="1" dirty="0" err="1" smtClean="0">
                <a:latin typeface="Arial Narrow" pitchFamily="34" charset="0"/>
                <a:sym typeface="Wingdings" pitchFamily="2" charset="2"/>
              </a:rPr>
              <a:t>Learning</a:t>
            </a:r>
            <a:r>
              <a:rPr lang="pt-BR" sz="2200" i="1" dirty="0" smtClean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para segmentação: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Segmentação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26" name="Picture 2" descr="machine learning for image segmentation for Sale OFF 74%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993" y="1669918"/>
            <a:ext cx="6848923" cy="2806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BCE0DFB9-18BC-4AE0-881D-46E862AA9522}"/>
</file>

<file path=customXml/itemProps2.xml><?xml version="1.0" encoding="utf-8"?>
<ds:datastoreItem xmlns:ds="http://schemas.openxmlformats.org/officeDocument/2006/customXml" ds:itemID="{31905BE2-A8C6-46E3-909E-66BF8CA78532}"/>
</file>

<file path=customXml/itemProps3.xml><?xml version="1.0" encoding="utf-8"?>
<ds:datastoreItem xmlns:ds="http://schemas.openxmlformats.org/officeDocument/2006/customXml" ds:itemID="{9B8650C7-B876-451D-833C-B93F21E6597C}"/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61</Words>
  <PresentationFormat>Apresentação na tela (16:9)</PresentationFormat>
  <Paragraphs>45</Paragraphs>
  <Slides>13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    Segmentação de objetos:     </vt:lpstr>
      <vt:lpstr>    Segmentação de objetos:     </vt:lpstr>
      <vt:lpstr>Slide 5</vt:lpstr>
      <vt:lpstr>    Filtro de detecção de bordas: Filtro de Sobel    </vt:lpstr>
      <vt:lpstr>    Filtro de detecção de bordas: Filtro de Sobel    </vt:lpstr>
      <vt:lpstr>    Segmentação de objetos:     </vt:lpstr>
      <vt:lpstr>    Arquitetura de uma Deep Learning para segmentação:     </vt:lpstr>
      <vt:lpstr>    Segmentação de objetos:     </vt:lpstr>
      <vt:lpstr>    Segmentação de objetos:       </vt:lpstr>
      <vt:lpstr>    Segmentação de objetos:       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53</cp:revision>
  <dcterms:modified xsi:type="dcterms:W3CDTF">2022-06-01T19:09:39Z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